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8"/>
  </p:notesMasterIdLst>
  <p:sldIdLst>
    <p:sldId id="256" r:id="rId2"/>
    <p:sldId id="339" r:id="rId3"/>
    <p:sldId id="349" r:id="rId4"/>
    <p:sldId id="340" r:id="rId5"/>
    <p:sldId id="381" r:id="rId6"/>
    <p:sldId id="375" r:id="rId7"/>
    <p:sldId id="377" r:id="rId8"/>
    <p:sldId id="382" r:id="rId9"/>
    <p:sldId id="341" r:id="rId10"/>
    <p:sldId id="345" r:id="rId11"/>
    <p:sldId id="348" r:id="rId12"/>
    <p:sldId id="343" r:id="rId13"/>
    <p:sldId id="344" r:id="rId14"/>
    <p:sldId id="346" r:id="rId15"/>
    <p:sldId id="388" r:id="rId16"/>
    <p:sldId id="383" r:id="rId17"/>
    <p:sldId id="385" r:id="rId18"/>
    <p:sldId id="386" r:id="rId19"/>
    <p:sldId id="387" r:id="rId20"/>
    <p:sldId id="351" r:id="rId21"/>
    <p:sldId id="379" r:id="rId22"/>
    <p:sldId id="350" r:id="rId23"/>
    <p:sldId id="353" r:id="rId24"/>
    <p:sldId id="354" r:id="rId25"/>
    <p:sldId id="355" r:id="rId26"/>
    <p:sldId id="360" r:id="rId27"/>
    <p:sldId id="361" r:id="rId28"/>
    <p:sldId id="362" r:id="rId29"/>
    <p:sldId id="363" r:id="rId30"/>
    <p:sldId id="364" r:id="rId31"/>
    <p:sldId id="365" r:id="rId32"/>
    <p:sldId id="357" r:id="rId33"/>
    <p:sldId id="358" r:id="rId34"/>
    <p:sldId id="359" r:id="rId35"/>
    <p:sldId id="380" r:id="rId36"/>
    <p:sldId id="372" r:id="rId37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9"/>
      <p:bold r:id="rId40"/>
      <p:italic r:id="rId41"/>
      <p:boldItalic r:id="rId42"/>
    </p:embeddedFont>
    <p:embeddedFont>
      <p:font typeface="Lexend Exa" panose="020B0604020202020204" charset="0"/>
      <p:regular r:id="rId43"/>
      <p:bold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  <p:embeddedFont>
      <p:font typeface="Webdings" panose="05030102010509060703" pitchFamily="18" charset="2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B018C-BA99-4D8F-A368-C61C00C8F763}">
  <a:tblStyle styleId="{874B018C-BA99-4D8F-A368-C61C00C8F7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800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ef136cc5d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ef136cc5d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625824"/>
            <a:ext cx="4858800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25" y="3998049"/>
            <a:ext cx="4996800" cy="6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18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720000" y="1809175"/>
            <a:ext cx="28014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39508"/>
            <a:ext cx="20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4572000" y="1151660"/>
            <a:ext cx="2949300" cy="11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/>
          <p:nvPr/>
        </p:nvSpPr>
        <p:spPr>
          <a:xfrm rot="7517946">
            <a:off x="4933346" y="-735285"/>
            <a:ext cx="1834229" cy="1834229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720000" y="3668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/>
          <p:nvPr/>
        </p:nvSpPr>
        <p:spPr>
          <a:xfrm rot="-3943218">
            <a:off x="8263477" y="1773612"/>
            <a:ext cx="1342440" cy="134244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APTION_ONLY_3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 rot="7517946">
            <a:off x="-660379" y="314965"/>
            <a:ext cx="1834229" cy="1834229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/>
          <p:nvPr/>
        </p:nvSpPr>
        <p:spPr>
          <a:xfrm rot="-3943218">
            <a:off x="8446127" y="2727162"/>
            <a:ext cx="1342440" cy="134244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13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37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68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rct=j&amp;q=&amp;esrc=s&amp;frm=1&amp;source=images&amp;cd=&amp;cad=rja&amp;docid=ug3bezbK532xwM&amp;tbnid=n3SnTkzaNrNDUM:&amp;ved=0CAUQjRw&amp;url=http://idowindows.wordpress.com/2011/08/25/the-role-of-the-visual-merchandiser/&amp;ei=3A90UdiSCsSIrAGdq4G4Dg&amp;psig=AFQjCNG_c93PH1iuSeAoBiEjd3PFxwK6Ow&amp;ust=1366647128841657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frm=1&amp;source=images&amp;cd=&amp;cad=rja&amp;docid=pziD2Dt9SiNUvM&amp;tbnid=z82aigaqdecnCM:&amp;ved=0CAUQjRw&amp;url=http://www.behance.net/gallery/Escaparates-y-Visual-Merchandising-en-Vitrina/822745&amp;ei=lw90Ufv8NMKKqwG6uIGAAQ&amp;psig=AFQjCNHtwnta6vj7AtSublnb_g-XAVhOjQ&amp;ust=1366647058713354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tablewaremarketing.blogspot.com/2010/12/similarities-between-online-vs-physical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 rotWithShape="1">
          <a:blip r:embed="rId3">
            <a:alphaModFix/>
          </a:blip>
          <a:srcRect l="4052" t="12131" r="6477" b="14252"/>
          <a:stretch/>
        </p:blipFill>
        <p:spPr>
          <a:xfrm>
            <a:off x="0" y="911325"/>
            <a:ext cx="9144000" cy="42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7"/>
          <p:cNvSpPr txBox="1">
            <a:spLocks noGrp="1"/>
          </p:cNvSpPr>
          <p:nvPr>
            <p:ph type="ctrTitle"/>
          </p:nvPr>
        </p:nvSpPr>
        <p:spPr>
          <a:xfrm>
            <a:off x="719999" y="625824"/>
            <a:ext cx="7529921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Visual Merchandising</a:t>
            </a:r>
            <a:endParaRPr dirty="0"/>
          </a:p>
        </p:txBody>
      </p:sp>
      <p:sp>
        <p:nvSpPr>
          <p:cNvPr id="135" name="Google Shape;135;p27"/>
          <p:cNvSpPr/>
          <p:nvPr/>
        </p:nvSpPr>
        <p:spPr>
          <a:xfrm rot="7517945">
            <a:off x="498140" y="215896"/>
            <a:ext cx="385225" cy="385225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C9B5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7"/>
          <p:cNvSpPr/>
          <p:nvPr/>
        </p:nvSpPr>
        <p:spPr>
          <a:xfrm rot="-3943189">
            <a:off x="6662942" y="1734600"/>
            <a:ext cx="642754" cy="642754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Visual Merchandising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20" y="861264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Window display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 - 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This is the product display in the storefront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The first thing a passerby sees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Purpose It's meant to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communicate the brand's image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and grab the attention of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shoppers to entice them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to enter the store.</a:t>
            </a:r>
          </a:p>
          <a:p>
            <a:pPr marL="0" indent="0">
              <a:buNone/>
            </a:pPr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38AD97-2090-4C26-9085-0530CCA8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22" y="1441080"/>
            <a:ext cx="4062578" cy="37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7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Visual Merchandising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2568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Mannequin display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 - Shows how product can be used in everyday life.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Most useful tools in visual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merchandising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Shows product options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For clothing shows off the fit,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style, and colors of the product</a:t>
            </a:r>
          </a:p>
        </p:txBody>
      </p:sp>
      <p:pic>
        <p:nvPicPr>
          <p:cNvPr id="2050" name="Picture 2" descr="Menswear Displays, Window, Fashion Display, Retail Visual, Mannequin  Grouping, Topsh… | Visual merchandising displays, Boutique interior design,  Retail space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3"/>
          <a:stretch/>
        </p:blipFill>
        <p:spPr bwMode="auto">
          <a:xfrm>
            <a:off x="5638800" y="1482393"/>
            <a:ext cx="3317240" cy="35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eek &amp;amp; Cloppenburg window displays Autumn 2012, Vienna">
            <a:extLst>
              <a:ext uri="{FF2B5EF4-FFF2-40B4-BE49-F238E27FC236}">
                <a16:creationId xmlns:a16="http://schemas.microsoft.com/office/drawing/2014/main" id="{E369FC3C-DE83-4CBA-A3AE-8C11135C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51" y="1377889"/>
            <a:ext cx="3823689" cy="378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604"/>
            <a:ext cx="8229600" cy="4157743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Floor merchandising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- This refers to the way products are arranged on the shelves or store fixtures inside the store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Good floor merchandising will optimize the retail space 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Products are visible,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easily accessible,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organized, and pleasing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to the eye.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Ex:  organized by size,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color, shapes,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06" y="1981200"/>
            <a:ext cx="4714874" cy="314324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Type of Visual Merchandising</a:t>
            </a:r>
          </a:p>
        </p:txBody>
      </p:sp>
    </p:spTree>
    <p:extLst>
      <p:ext uri="{BB962C8B-B14F-4D97-AF65-F5344CB8AC3E}">
        <p14:creationId xmlns:p14="http://schemas.microsoft.com/office/powerpoint/2010/main" val="10625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" y="790056"/>
            <a:ext cx="8229600" cy="3394472"/>
          </a:xfrm>
        </p:spPr>
        <p:txBody>
          <a:bodyPr/>
          <a:lstStyle/>
          <a:p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Signage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- This is wording used alone or together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with a product display to convey a message 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Signage may tell shoppers what the product simply is, promotional events, hours, or orient customers around the store.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8960" y="21613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dirty="0"/>
              <a:t>Type of Visual Merchandising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496"/>
            <a:ext cx="3139440" cy="2097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86" y="3305028"/>
            <a:ext cx="2987040" cy="1006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12865"/>
          <a:stretch/>
        </p:blipFill>
        <p:spPr>
          <a:xfrm>
            <a:off x="3139439" y="2959496"/>
            <a:ext cx="2736047" cy="20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" y="717033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Graphics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- include images such as photographs, illusions, or paintings.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Used by retailers to trigger specific emotions and emotional experiences within shoppers.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Graphics are also used to attract attention</a:t>
            </a:r>
          </a:p>
          <a:p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10000"/>
                  </a:schemeClr>
                </a:solidFill>
              </a:rPr>
              <a:t>Ex: . For example, a photo of a tropical beach might </a:t>
            </a:r>
            <a:br>
              <a:rPr lang="en-US" sz="15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1500" dirty="0">
                <a:solidFill>
                  <a:schemeClr val="tx1">
                    <a:lumMod val="10000"/>
                  </a:schemeClr>
                </a:solidFill>
              </a:rPr>
              <a:t>make a shopper feel instantly relaxed</a:t>
            </a:r>
          </a:p>
          <a:p>
            <a:endParaRPr lang="en-US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8960" y="216139"/>
            <a:ext cx="8229600" cy="65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dirty="0"/>
              <a:t>Type of Visual Merchandising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0" y="2571750"/>
            <a:ext cx="3449320" cy="2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CC67-8003-D838-2509-4B603F84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1F3C-75BC-D122-A936-96A39ACE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8513"/>
            <a:ext cx="8229600" cy="3394472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Props: 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an item or group of items you used to tell your product's message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 It is usually placed in a window display, floor display or stand alone</a:t>
            </a:r>
            <a:endParaRPr lang="en-US" dirty="0"/>
          </a:p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List this as part of your definition of Graphics:</a:t>
            </a:r>
          </a:p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What is the message?  </a:t>
            </a:r>
          </a:p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Would you know this without the rubber water tubes?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B4DA1-80F2-21A0-93B0-658DBC625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0" y="2559116"/>
            <a:ext cx="6946117" cy="23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95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ower Window Props - Tory Burch | TDF Visual Merchandising ...">
            <a:extLst>
              <a:ext uri="{FF2B5EF4-FFF2-40B4-BE49-F238E27FC236}">
                <a16:creationId xmlns:a16="http://schemas.microsoft.com/office/drawing/2014/main" id="{7E7F2609-2AE3-C5E4-C427-47DA2E75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0"/>
            <a:ext cx="36544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916C0-7411-310C-C05A-B256E1EA58BD}"/>
              </a:ext>
            </a:extLst>
          </p:cNvPr>
          <p:cNvSpPr txBox="1"/>
          <p:nvPr/>
        </p:nvSpPr>
        <p:spPr>
          <a:xfrm>
            <a:off x="622614" y="661614"/>
            <a:ext cx="3729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</p:txBody>
      </p:sp>
    </p:spTree>
    <p:extLst>
      <p:ext uri="{BB962C8B-B14F-4D97-AF65-F5344CB8AC3E}">
        <p14:creationId xmlns:p14="http://schemas.microsoft.com/office/powerpoint/2010/main" val="18709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 Summer Store Window Display Ideas for 2023 - SHIMMERWALLS">
            <a:extLst>
              <a:ext uri="{FF2B5EF4-FFF2-40B4-BE49-F238E27FC236}">
                <a16:creationId xmlns:a16="http://schemas.microsoft.com/office/drawing/2014/main" id="{48DC1D37-A410-ACF1-CDA8-2EFB166C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5" y="1726379"/>
            <a:ext cx="6834241" cy="34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3E4F2-6BDB-EC9D-21CD-3438D0125E04}"/>
              </a:ext>
            </a:extLst>
          </p:cNvPr>
          <p:cNvSpPr txBox="1"/>
          <p:nvPr/>
        </p:nvSpPr>
        <p:spPr>
          <a:xfrm>
            <a:off x="1825772" y="295854"/>
            <a:ext cx="37295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Signage</a:t>
            </a:r>
          </a:p>
        </p:txBody>
      </p:sp>
    </p:spTree>
    <p:extLst>
      <p:ext uri="{BB962C8B-B14F-4D97-AF65-F5344CB8AC3E}">
        <p14:creationId xmlns:p14="http://schemas.microsoft.com/office/powerpoint/2010/main" val="15697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3F0492-B456-EC4E-7390-D292B7815E11}"/>
              </a:ext>
            </a:extLst>
          </p:cNvPr>
          <p:cNvSpPr txBox="1"/>
          <p:nvPr/>
        </p:nvSpPr>
        <p:spPr>
          <a:xfrm>
            <a:off x="842481" y="411356"/>
            <a:ext cx="3729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</p:txBody>
      </p:sp>
      <p:pic>
        <p:nvPicPr>
          <p:cNvPr id="5122" name="Picture 2" descr="100+ Christmas Window Display Ideas - Part #2 - Mannequin Mall">
            <a:extLst>
              <a:ext uri="{FF2B5EF4-FFF2-40B4-BE49-F238E27FC236}">
                <a16:creationId xmlns:a16="http://schemas.microsoft.com/office/drawing/2014/main" id="{462C7AA0-00FB-502C-43C3-0B0DA0F8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02" y="893852"/>
            <a:ext cx="5666197" cy="42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3F0492-B456-EC4E-7390-D292B7815E11}"/>
              </a:ext>
            </a:extLst>
          </p:cNvPr>
          <p:cNvSpPr txBox="1"/>
          <p:nvPr/>
        </p:nvSpPr>
        <p:spPr>
          <a:xfrm>
            <a:off x="256854" y="382481"/>
            <a:ext cx="37295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Signage</a:t>
            </a:r>
          </a:p>
        </p:txBody>
      </p:sp>
      <p:pic>
        <p:nvPicPr>
          <p:cNvPr id="6148" name="Picture 4" descr="Retail digital signage: How store displays bring you more business">
            <a:extLst>
              <a:ext uri="{FF2B5EF4-FFF2-40B4-BE49-F238E27FC236}">
                <a16:creationId xmlns:a16="http://schemas.microsoft.com/office/drawing/2014/main" id="{EC865A22-4ADD-CBE9-F93D-3CA7D0A4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61" y="1251384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4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8" name="Picture 34" descr="C18-01P-876904">
            <a:extLst>
              <a:ext uri="{FF2B5EF4-FFF2-40B4-BE49-F238E27FC236}">
                <a16:creationId xmlns:a16="http://schemas.microsoft.com/office/drawing/2014/main" id="{7D73BD77-BEF7-404B-AA77-ED7CDCAE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53140B0C-628B-4E44-A124-08E8EF738D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43000" y="-9525"/>
            <a:ext cx="6858000" cy="1600200"/>
          </a:xfrm>
          <a:prstGeom prst="rect">
            <a:avLst/>
          </a:prstGeom>
          <a:gradFill rotWithShape="1">
            <a:gsLst>
              <a:gs pos="0">
                <a:srgbClr val="000066">
                  <a:alpha val="0"/>
                </a:srgbClr>
              </a:gs>
              <a:gs pos="100000">
                <a:srgbClr val="00002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179B916D-5667-4987-AB27-F7FF6EE9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85800"/>
            <a:ext cx="685800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Chapter 18</a:t>
            </a:r>
            <a: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b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en-US" altLang="ja-JP" sz="27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Visual Merchandising and Display </a:t>
            </a:r>
            <a:endParaRPr lang="en-US" altLang="en-US" sz="27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F776553A-72F0-4C4D-954D-64298D22F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2000250"/>
            <a:ext cx="5829300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18.1  Display Features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18.2  Artistic Design </a:t>
            </a:r>
            <a:endParaRPr lang="en-US" altLang="en-US" sz="1500" b="1" dirty="0">
              <a:solidFill>
                <a:schemeClr val="bg1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7" grpId="1" animBg="1"/>
      <p:bldP spid="57348" grpId="0"/>
      <p:bldP spid="57348" grpId="1"/>
      <p:bldP spid="57349" grpId="0" build="p"/>
      <p:bldP spid="57349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7F35707C-4697-4030-8796-D9AD7E23CE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31666" y="400289"/>
            <a:ext cx="7282247" cy="74295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 altLang="ja-JP" sz="2800" dirty="0">
                <a:sym typeface="Arial"/>
              </a:rPr>
              <a:t>Visual Merchandiser </a:t>
            </a:r>
            <a:endParaRPr lang="en-US" altLang="en-US" sz="2800" dirty="0">
              <a:sym typeface="Arial"/>
            </a:endParaRPr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28C63C47-B84C-4145-AF0A-F841EF59AEE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31666" y="992037"/>
            <a:ext cx="7880668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</a:pPr>
            <a:r>
              <a:rPr lang="en-US" altLang="ja-JP" sz="2000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 Merchandiser:  </a:t>
            </a:r>
            <a:r>
              <a:rPr lang="en-US" altLang="ja-JP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individuals hired to 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their design skills to help promote the image, products and services of retail businesses and other organizations. </a:t>
            </a:r>
          </a:p>
          <a:p>
            <a:pPr algn="l" eaLnBrk="1" hangingPunct="1">
              <a:spcAft>
                <a:spcPct val="40000"/>
              </a:spcAft>
            </a:pP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They create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eye-catching product displays and store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layouts to attract customers that will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entice them to buy </a:t>
            </a:r>
            <a:endParaRPr lang="en-US" altLang="ja-JP" sz="2000" b="1" dirty="0">
              <a:solidFill>
                <a:schemeClr val="tx1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4375" lvl="1" indent="-257175" algn="l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Large corporations have teams</a:t>
            </a:r>
          </a:p>
          <a:p>
            <a:pPr marL="714375" lvl="1" indent="-257175" algn="l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Small businesses rely on </a:t>
            </a:r>
            <a:b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skill of their employees</a:t>
            </a:r>
          </a:p>
        </p:txBody>
      </p:sp>
      <p:pic>
        <p:nvPicPr>
          <p:cNvPr id="6150" name="Picture 6" descr="http://idowindows.files.wordpress.com/2011/08/visual-merch.jpg">
            <a:hlinkClick r:id="rId2"/>
            <a:extLst>
              <a:ext uri="{FF2B5EF4-FFF2-40B4-BE49-F238E27FC236}">
                <a16:creationId xmlns:a16="http://schemas.microsoft.com/office/drawing/2014/main" id="{E9D5F89D-A554-4848-AA19-AED815488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b="15743"/>
          <a:stretch/>
        </p:blipFill>
        <p:spPr bwMode="auto">
          <a:xfrm>
            <a:off x="6302668" y="1797742"/>
            <a:ext cx="2465070" cy="3375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 uiExpand="1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CB56A10-F75A-4DD4-935D-129FBD6EE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257" y="1048143"/>
            <a:ext cx="7539486" cy="1108461"/>
          </a:xfrm>
        </p:spPr>
        <p:txBody>
          <a:bodyPr/>
          <a:lstStyle/>
          <a:p>
            <a:pPr algn="ctr"/>
            <a:r>
              <a:rPr lang="en-US" sz="2800" dirty="0"/>
              <a:t>Go to Google Classroom and Complete the Assignment Elements of Visual Merchandising</a:t>
            </a:r>
          </a:p>
        </p:txBody>
      </p:sp>
    </p:spTree>
    <p:extLst>
      <p:ext uri="{BB962C8B-B14F-4D97-AF65-F5344CB8AC3E}">
        <p14:creationId xmlns:p14="http://schemas.microsoft.com/office/powerpoint/2010/main" val="407899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E6DD988-CE0F-430D-AC77-1C46D87E54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14960" y="548877"/>
            <a:ext cx="851408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dirty="0"/>
              <a:t>Spaces to Apply Visual Merchandising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C4C70062-08F4-400F-989F-EDCC42FD6D0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428625" lvl="1" indent="-342900">
              <a:spcAft>
                <a:spcPct val="40000"/>
              </a:spcAft>
              <a:buClr>
                <a:srgbClr val="008000"/>
              </a:buClr>
              <a:buFontTx/>
              <a:buAutoNum type="arabicPeriod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Storefront</a:t>
            </a:r>
          </a:p>
          <a:p>
            <a:pPr marL="428625" lvl="1" indent="-342900">
              <a:spcAft>
                <a:spcPct val="40000"/>
              </a:spcAft>
              <a:buClr>
                <a:srgbClr val="008000"/>
              </a:buClr>
              <a:buFontTx/>
              <a:buAutoNum type="arabicPeriod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Interior</a:t>
            </a:r>
          </a:p>
          <a:p>
            <a:pPr marL="428625" lvl="1" indent="-342900">
              <a:spcAft>
                <a:spcPct val="40000"/>
              </a:spcAft>
              <a:buClr>
                <a:srgbClr val="008000"/>
              </a:buClr>
              <a:buFontTx/>
              <a:buAutoNum type="arabicPeriod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Layout</a:t>
            </a:r>
          </a:p>
        </p:txBody>
      </p:sp>
      <p:pic>
        <p:nvPicPr>
          <p:cNvPr id="9220" name="Picture 6" descr="http://behance.vo.llnwd.net/profiles19/261197/projects/822745/59bf73bf8ba368590efe7fe6b78b3d4c.jpg">
            <a:hlinkClick r:id="rId2"/>
            <a:extLst>
              <a:ext uri="{FF2B5EF4-FFF2-40B4-BE49-F238E27FC236}">
                <a16:creationId xmlns:a16="http://schemas.microsoft.com/office/drawing/2014/main" id="{1E590596-1701-49DB-8BC5-E71E9C3C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79" y="1657425"/>
            <a:ext cx="4647802" cy="34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7196CBA2-01D0-4EF9-9984-CABD242FA4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16743" y="749300"/>
            <a:ext cx="7277577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1. </a:t>
            </a: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storefront</a:t>
            </a:r>
            <a:r>
              <a:rPr lang="en-US" altLang="en-US" sz="18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exterior elements of a business used to attract customers and tell who you are and what you sell </a:t>
            </a:r>
            <a:b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26980" name="Rectangle 4">
            <a:extLst>
              <a:ext uri="{FF2B5EF4-FFF2-40B4-BE49-F238E27FC236}">
                <a16:creationId xmlns:a16="http://schemas.microsoft.com/office/drawing/2014/main" id="{03AD893E-16B3-470C-95D3-4E07E0CC24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6742" y="1405890"/>
            <a:ext cx="8070057" cy="217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</a:pP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Front Elements:</a:t>
            </a: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Sign, logo, or banners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Marquee or awning 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Planters and exterior window displays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Exterior design landscaping, and outdoor lighting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endParaRPr lang="en-US" altLang="ja-JP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B1F54132-566A-4F76-A4EA-F72D7C458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" y="3007360"/>
            <a:ext cx="3201646" cy="213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B9B5ECF4-3C49-465C-82CF-AA89A426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20" y="3007360"/>
            <a:ext cx="3203357" cy="213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>
            <a:extLst>
              <a:ext uri="{FF2B5EF4-FFF2-40B4-BE49-F238E27FC236}">
                <a16:creationId xmlns:a16="http://schemas.microsoft.com/office/drawing/2014/main" id="{CFF5ED1E-C13E-40E2-BF51-E68B8269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33" y="3007360"/>
            <a:ext cx="2970767" cy="212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38AD70-9376-48D0-B42F-E621B5805AA7}"/>
              </a:ext>
            </a:extLst>
          </p:cNvPr>
          <p:cNvSpPr txBox="1">
            <a:spLocks/>
          </p:cNvSpPr>
          <p:nvPr/>
        </p:nvSpPr>
        <p:spPr>
          <a:xfrm>
            <a:off x="457200" y="-14537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Store Front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>
            <a:extLst>
              <a:ext uri="{FF2B5EF4-FFF2-40B4-BE49-F238E27FC236}">
                <a16:creationId xmlns:a16="http://schemas.microsoft.com/office/drawing/2014/main" id="{D0D953D4-E122-4E64-AFA0-38893851DEF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0370" y="1135380"/>
            <a:ext cx="5829300" cy="337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Signs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:   attract attention,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advertise and should be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original, easily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recognizable, and placed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where seen (often several locations)</a:t>
            </a:r>
            <a:endParaRPr lang="en-US" altLang="ja-JP" b="1" u="sng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algn="l" eaLnBrk="1" hangingPunct="1">
              <a:spcAft>
                <a:spcPct val="40000"/>
              </a:spcAft>
            </a:pPr>
            <a:r>
              <a:rPr lang="en-US" altLang="ja-JP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Awnings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:  architectural canopy that extends over a store’s entrance  </a:t>
            </a:r>
          </a:p>
          <a:p>
            <a:pPr>
              <a:spcAft>
                <a:spcPct val="40000"/>
              </a:spcAft>
            </a:pPr>
            <a:r>
              <a:rPr lang="en-US" altLang="ja-JP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Marquee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canopy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often identifiable by a surrounding cache of light bulbs, </a:t>
            </a:r>
            <a:b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usually yellow or white, that </a:t>
            </a:r>
            <a:b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flash intermittently </a:t>
            </a:r>
          </a:p>
        </p:txBody>
      </p:sp>
      <p:pic>
        <p:nvPicPr>
          <p:cNvPr id="10245" name="Picture 9">
            <a:extLst>
              <a:ext uri="{FF2B5EF4-FFF2-40B4-BE49-F238E27FC236}">
                <a16:creationId xmlns:a16="http://schemas.microsoft.com/office/drawing/2014/main" id="{4E36AAAE-F201-48B9-A517-A59DA83C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b="26389"/>
          <a:stretch>
            <a:fillRect/>
          </a:stretch>
        </p:blipFill>
        <p:spPr bwMode="auto">
          <a:xfrm>
            <a:off x="5440207" y="3388996"/>
            <a:ext cx="272771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McDonald's sales improve as it starts returning to normal">
            <a:extLst>
              <a:ext uri="{FF2B5EF4-FFF2-40B4-BE49-F238E27FC236}">
                <a16:creationId xmlns:a16="http://schemas.microsoft.com/office/drawing/2014/main" id="{066DCCB1-5C5F-4C02-A01E-A7F5A7DA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20" y="524827"/>
            <a:ext cx="2993572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C20E9A-140A-49CF-A015-EECD5E03543C}"/>
              </a:ext>
            </a:extLst>
          </p:cNvPr>
          <p:cNvSpPr txBox="1">
            <a:spLocks/>
          </p:cNvSpPr>
          <p:nvPr/>
        </p:nvSpPr>
        <p:spPr>
          <a:xfrm>
            <a:off x="430847" y="14818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Store Front</a:t>
            </a:r>
          </a:p>
        </p:txBody>
      </p:sp>
      <p:pic>
        <p:nvPicPr>
          <p:cNvPr id="2050" name="Picture 2" descr="NYC Storefront Vacancy Registration…a solution or more problems">
            <a:extLst>
              <a:ext uri="{FF2B5EF4-FFF2-40B4-BE49-F238E27FC236}">
                <a16:creationId xmlns:a16="http://schemas.microsoft.com/office/drawing/2014/main" id="{858BA39B-B736-4591-BDA2-FBC0B7DF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27" y="3060817"/>
            <a:ext cx="3700619" cy="208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uiExpand="1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>
            <a:extLst>
              <a:ext uri="{FF2B5EF4-FFF2-40B4-BE49-F238E27FC236}">
                <a16:creationId xmlns:a16="http://schemas.microsoft.com/office/drawing/2014/main" id="{4A1EA4F2-6016-4677-B898-CFEDAD0AFA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9666" y="1319531"/>
            <a:ext cx="3833813" cy="337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</a:pPr>
            <a:r>
              <a:rPr lang="en-US" altLang="ja-JP" sz="18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Entrances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are usually designed with customer convenience and store security in mind  </a:t>
            </a:r>
          </a:p>
          <a:p>
            <a:pPr algn="l" eaLnBrk="1" hangingPunct="1">
              <a:spcAft>
                <a:spcPct val="4000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Large companies have several entrances, small companies have one to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two</a:t>
            </a:r>
          </a:p>
        </p:txBody>
      </p:sp>
      <p:pic>
        <p:nvPicPr>
          <p:cNvPr id="14345" name="Picture 9" descr="6 Things You'll Never See at Walmart Again | Eat This Not That">
            <a:extLst>
              <a:ext uri="{FF2B5EF4-FFF2-40B4-BE49-F238E27FC236}">
                <a16:creationId xmlns:a16="http://schemas.microsoft.com/office/drawing/2014/main" id="{D7AB8C3A-2936-4FD3-ACC4-4E7AC69F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83" y="1564095"/>
            <a:ext cx="3486150" cy="255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A Tour of Memorable Paris Shops - Fathom">
            <a:extLst>
              <a:ext uri="{FF2B5EF4-FFF2-40B4-BE49-F238E27FC236}">
                <a16:creationId xmlns:a16="http://schemas.microsoft.com/office/drawing/2014/main" id="{1D0C98B0-380D-4C2B-A6D6-86719B11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83" y="1025921"/>
            <a:ext cx="3953646" cy="37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DB8D8C-A66A-4873-AACE-D758C41E687D}"/>
              </a:ext>
            </a:extLst>
          </p:cNvPr>
          <p:cNvSpPr txBox="1">
            <a:spLocks/>
          </p:cNvSpPr>
          <p:nvPr/>
        </p:nvSpPr>
        <p:spPr>
          <a:xfrm>
            <a:off x="399666" y="16867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Store Front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4B3E77E6-684C-48AC-91BF-E771373156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3260" y="1240311"/>
            <a:ext cx="8149111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4371975" algn="l"/>
              </a:tabLst>
            </a:pPr>
            <a:r>
              <a:rPr lang="en-US" altLang="ja-JP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Interior:  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visual aspects of the inside of your store that make a good selling atmosphere and that are designed around a target customer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8435" name="Picture 7">
            <a:extLst>
              <a:ext uri="{FF2B5EF4-FFF2-40B4-BE49-F238E27FC236}">
                <a16:creationId xmlns:a16="http://schemas.microsoft.com/office/drawing/2014/main" id="{51794242-F744-47E7-8549-BE3EBA49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83" y="1886325"/>
            <a:ext cx="2948305" cy="3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>
            <a:extLst>
              <a:ext uri="{FF2B5EF4-FFF2-40B4-BE49-F238E27FC236}">
                <a16:creationId xmlns:a16="http://schemas.microsoft.com/office/drawing/2014/main" id="{27352FF9-6801-4037-86A9-2DB089B7EF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83260" y="2302062"/>
            <a:ext cx="577215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Tools that create an inviting store interior: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Mannequins and innovative props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Seating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Floor and wall covering selections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Lighting and colors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fixtures, interior signage,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and graphics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84DFDF-461F-42A2-BBBB-CA8C4E34993B}"/>
              </a:ext>
            </a:extLst>
          </p:cNvPr>
          <p:cNvSpPr txBox="1">
            <a:spLocks/>
          </p:cNvSpPr>
          <p:nvPr/>
        </p:nvSpPr>
        <p:spPr>
          <a:xfrm>
            <a:off x="457200" y="22449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2. Store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uiExpand="1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>
            <a:extLst>
              <a:ext uri="{FF2B5EF4-FFF2-40B4-BE49-F238E27FC236}">
                <a16:creationId xmlns:a16="http://schemas.microsoft.com/office/drawing/2014/main" id="{0CA48B51-ABA3-438C-8DDB-5AEAC0D846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9495" y="795059"/>
            <a:ext cx="8212347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Aft>
                <a:spcPct val="40000"/>
              </a:spcAft>
              <a:buFontTx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Colors &amp; Lighting appeal to different customers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Bright colors and bright lighting for teens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Pastels and soft lighting appeals to adults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Superstores use fluorescent while prestige retailers use chandeliers and specialty lighting</a:t>
            </a:r>
            <a:b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ja-JP" sz="15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9462" name="Picture 6" descr="2018 Best Store Designs of the Year | design:retail">
            <a:extLst>
              <a:ext uri="{FF2B5EF4-FFF2-40B4-BE49-F238E27FC236}">
                <a16:creationId xmlns:a16="http://schemas.microsoft.com/office/drawing/2014/main" id="{6C9DDEE8-E581-4D35-A258-5266C57F3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 bwMode="auto">
          <a:xfrm>
            <a:off x="4688711" y="2338892"/>
            <a:ext cx="4064137" cy="284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613FC-7C82-4A49-8E91-84CDAEAE1E7C}"/>
              </a:ext>
            </a:extLst>
          </p:cNvPr>
          <p:cNvSpPr txBox="1"/>
          <p:nvPr/>
        </p:nvSpPr>
        <p:spPr>
          <a:xfrm>
            <a:off x="1143000" y="2017734"/>
            <a:ext cx="269145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Aft>
                <a:spcPct val="40000"/>
              </a:spcAft>
              <a:buFontTx/>
              <a:buChar char="•"/>
            </a:pPr>
            <a:endParaRPr lang="en-US" altLang="ja-JP" sz="1600" dirty="0"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marL="257175" indent="-257175">
              <a:spcAft>
                <a:spcPct val="40000"/>
              </a:spcAft>
              <a:buFontTx/>
              <a:buChar char="•"/>
            </a:pPr>
            <a:r>
              <a:rPr lang="en-US" altLang="ja-JP" sz="1600" dirty="0">
                <a:latin typeface="Verdana" panose="020B0604030504040204" pitchFamily="34" charset="0"/>
                <a:ea typeface="MS PGothic" panose="020B0600070205080204" pitchFamily="34" charset="-128"/>
              </a:rPr>
              <a:t>Interior graphics and signs are used to promote items or give store directions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E4014-12DF-49C4-8630-E553E6723DF4}"/>
              </a:ext>
            </a:extLst>
          </p:cNvPr>
          <p:cNvSpPr txBox="1"/>
          <p:nvPr/>
        </p:nvSpPr>
        <p:spPr>
          <a:xfrm>
            <a:off x="1039440" y="3535903"/>
            <a:ext cx="28487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Aft>
                <a:spcPct val="40000"/>
              </a:spcAft>
              <a:buFontTx/>
              <a:buChar char="•"/>
            </a:pPr>
            <a:r>
              <a:rPr lang="en-US" altLang="ja-JP" sz="1600" dirty="0">
                <a:latin typeface="Verdana" panose="020B0604030504040204" pitchFamily="34" charset="0"/>
                <a:ea typeface="MS PGothic" panose="020B0600070205080204" pitchFamily="34" charset="-128"/>
              </a:rPr>
              <a:t>Walls are covered to reinforce store image or used to display merchandise above eye line</a:t>
            </a:r>
            <a:endParaRPr lang="en-US" altLang="en-US" sz="16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4" name="Picture 8" descr="Giordano Store High Resolution Stock Photography and Images - Alamy">
            <a:extLst>
              <a:ext uri="{FF2B5EF4-FFF2-40B4-BE49-F238E27FC236}">
                <a16:creationId xmlns:a16="http://schemas.microsoft.com/office/drawing/2014/main" id="{CB250874-FBCB-4479-A927-19736499C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9378"/>
          <a:stretch/>
        </p:blipFill>
        <p:spPr bwMode="auto">
          <a:xfrm>
            <a:off x="4634957" y="2338892"/>
            <a:ext cx="4064137" cy="280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045F3D-50BB-4291-8FDE-3A6548DB0AFE}"/>
              </a:ext>
            </a:extLst>
          </p:cNvPr>
          <p:cNvSpPr txBox="1">
            <a:spLocks/>
          </p:cNvSpPr>
          <p:nvPr/>
        </p:nvSpPr>
        <p:spPr>
          <a:xfrm>
            <a:off x="452243" y="-158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2. Store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uiExpand="1" build="p" autoUpdateAnimBg="0" advAuto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6" descr="Image result for store design">
            <a:extLst>
              <a:ext uri="{FF2B5EF4-FFF2-40B4-BE49-F238E27FC236}">
                <a16:creationId xmlns:a16="http://schemas.microsoft.com/office/drawing/2014/main" id="{2BE19181-DB61-4E5D-8B54-A99434E0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2" y="2282428"/>
            <a:ext cx="4283869" cy="28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>
            <a:extLst>
              <a:ext uri="{FF2B5EF4-FFF2-40B4-BE49-F238E27FC236}">
                <a16:creationId xmlns:a16="http://schemas.microsoft.com/office/drawing/2014/main" id="{BDB976DA-C7B4-4968-A788-1C605887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6339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F5DA24-4AA1-43EC-A071-D2AE590128E5}"/>
              </a:ext>
            </a:extLst>
          </p:cNvPr>
          <p:cNvSpPr txBox="1"/>
          <p:nvPr/>
        </p:nvSpPr>
        <p:spPr>
          <a:xfrm>
            <a:off x="5961529" y="297614"/>
            <a:ext cx="25997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is your target customer?  </a:t>
            </a:r>
          </a:p>
          <a:p>
            <a:r>
              <a:rPr lang="en-US" dirty="0"/>
              <a:t> </a:t>
            </a:r>
          </a:p>
          <a:p>
            <a:pPr algn="ctr"/>
            <a:r>
              <a:rPr lang="en-US" dirty="0"/>
              <a:t>High end, upper class, middle class, or everyone?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Probably higher class, wealthy women in the 30s and older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E11C7-A83D-4F83-A79A-9E1A1F61E8B5}"/>
              </a:ext>
            </a:extLst>
          </p:cNvPr>
          <p:cNvSpPr txBox="1"/>
          <p:nvPr/>
        </p:nvSpPr>
        <p:spPr>
          <a:xfrm>
            <a:off x="1039905" y="3314581"/>
            <a:ext cx="2599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is your target customer on the right?  </a:t>
            </a:r>
          </a:p>
          <a:p>
            <a:r>
              <a:rPr lang="en-US" dirty="0"/>
              <a:t> </a:t>
            </a:r>
          </a:p>
          <a:p>
            <a:pPr algn="ctr"/>
            <a:r>
              <a:rPr lang="en-US" dirty="0"/>
              <a:t>High end, upper class, middle class, or everyone?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Probably middle class, active men  in their the 30s – 50s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>
            <a:extLst>
              <a:ext uri="{FF2B5EF4-FFF2-40B4-BE49-F238E27FC236}">
                <a16:creationId xmlns:a16="http://schemas.microsoft.com/office/drawing/2014/main" id="{AE3EC3AC-386B-4DA1-9740-D8C3429F26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2909" y="514350"/>
            <a:ext cx="8082735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fixtures</a:t>
            </a:r>
            <a:r>
              <a:rPr lang="en-US" altLang="en-US" sz="24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. Fixtures are permanent or movable store furnishings that hold and display merchandise</a:t>
            </a:r>
          </a:p>
        </p:txBody>
      </p:sp>
      <p:pic>
        <p:nvPicPr>
          <p:cNvPr id="21510" name="Picture 6" descr="Retail Logistics &amp; Store Fixture Installation | Beltmann Logistics">
            <a:extLst>
              <a:ext uri="{FF2B5EF4-FFF2-40B4-BE49-F238E27FC236}">
                <a16:creationId xmlns:a16="http://schemas.microsoft.com/office/drawing/2014/main" id="{79EC2D7C-8005-439A-9598-030B4463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05" y="1493520"/>
            <a:ext cx="41433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A01658B-6B9E-4489-9A65-03AF6954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88" y="1939434"/>
            <a:ext cx="2734585" cy="24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basic types of fixtures include:</a:t>
            </a:r>
          </a:p>
          <a:p>
            <a:pPr marL="257175" lvl="1" indent="-171450" algn="l" eaLnBrk="1" hangingPunct="1">
              <a:lnSpc>
                <a:spcPct val="90000"/>
              </a:lnSpc>
              <a:spcAft>
                <a:spcPct val="3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 cases, tables, and counters</a:t>
            </a:r>
          </a:p>
          <a:p>
            <a:pPr marL="257175" lvl="1" indent="-171450" algn="l" eaLnBrk="1" hangingPunct="1">
              <a:lnSpc>
                <a:spcPct val="90000"/>
              </a:lnSpc>
              <a:spcAft>
                <a:spcPct val="3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Shelving units, racks, and bins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utoUpdateAnimBg="0" advAuto="0"/>
      <p:bldP spid="7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F9F9-BA3A-4D5F-81EE-CB4BE26C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Content Placeholder 3" title="Poll Everywhere">
                <a:extLst>
                  <a:ext uri="{FF2B5EF4-FFF2-40B4-BE49-F238E27FC236}">
                    <a16:creationId xmlns:a16="http://schemas.microsoft.com/office/drawing/2014/main" id="{1247AEF5-F7C0-448F-BC5E-D8401C32E7E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485900" y="1200151"/>
              <a:ext cx="6172200" cy="339447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ontent Placeholder 3" title="Poll Everywhere">
                <a:extLst>
                  <a:ext uri="{FF2B5EF4-FFF2-40B4-BE49-F238E27FC236}">
                    <a16:creationId xmlns:a16="http://schemas.microsoft.com/office/drawing/2014/main" id="{1247AEF5-F7C0-448F-BC5E-D8401C32E7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5900" y="1200151"/>
                <a:ext cx="6172200" cy="33944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4513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B87802D2-36E5-472B-A8E8-E0A9998106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50239" y="571499"/>
            <a:ext cx="8062439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43719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Interior Displays:  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creative, innovative, or well-organized ways to showcase your products with stands/display cases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AD99599-4C25-45E0-8785-E0BFC3EC8B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04437" y="1805221"/>
            <a:ext cx="57150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If interior displays are done well, they enable customers to make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 selection without 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assistance of a 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salesclerk 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Ex:  Probably not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able to do this alone but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maybe that is the intent?</a:t>
            </a:r>
          </a:p>
        </p:txBody>
      </p:sp>
      <p:pic>
        <p:nvPicPr>
          <p:cNvPr id="22533" name="Picture 1">
            <a:extLst>
              <a:ext uri="{FF2B5EF4-FFF2-40B4-BE49-F238E27FC236}">
                <a16:creationId xmlns:a16="http://schemas.microsoft.com/office/drawing/2014/main" id="{C28A751E-8EDC-4C76-8637-F36EF2494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2301480"/>
            <a:ext cx="3617119" cy="27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1C3F1-8A65-4E33-B1D5-825463C0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53" y="487681"/>
            <a:ext cx="7930227" cy="3394472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Easy to view and get product without assistance. Can view without digging and won’t have as much rearranging to do as customers  won’t pick up items if </a:t>
            </a:r>
            <a:br>
              <a:rPr lang="en-US" b="1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they are not </a:t>
            </a:r>
            <a:br>
              <a:rPr lang="en-US" b="1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interested</a:t>
            </a:r>
          </a:p>
        </p:txBody>
      </p:sp>
      <p:pic>
        <p:nvPicPr>
          <p:cNvPr id="31746" name="Picture 2" descr="RETAIL DISPLAYS - Retail Products">
            <a:extLst>
              <a:ext uri="{FF2B5EF4-FFF2-40B4-BE49-F238E27FC236}">
                <a16:creationId xmlns:a16="http://schemas.microsoft.com/office/drawing/2014/main" id="{07FCB6B6-35CF-4B47-B8EF-1202E295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14" y="1564640"/>
            <a:ext cx="4425747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22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8B75CE42-CD1F-4CED-AEE2-80D67D153C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95604" y="1252848"/>
            <a:ext cx="7752791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layout</a:t>
            </a:r>
            <a:r>
              <a:rPr lang="en-US" altLang="en-US" sz="24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ways a store uses floor space to facilitate and promote sales and serve customers.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A14802C6-5335-4062-985A-D08DE9D7B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908" y="439039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18.1</a:t>
            </a:r>
          </a:p>
        </p:txBody>
      </p:sp>
      <p:pic>
        <p:nvPicPr>
          <p:cNvPr id="15365" name="Picture 7" descr="http://4.bp.blogspot.com/_JnsqzeshLWs/TQUgXT93kYI/AAAAAAAABcA/wBhCn36jy4M/s1600/wsj_store_layout_1.jpg">
            <a:hlinkClick r:id="rId2"/>
            <a:extLst>
              <a:ext uri="{FF2B5EF4-FFF2-40B4-BE49-F238E27FC236}">
                <a16:creationId xmlns:a16="http://schemas.microsoft.com/office/drawing/2014/main" id="{D5EE66C5-B982-4DC0-8072-F482A1AF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68" y="2168784"/>
            <a:ext cx="532328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Target - Wilson Yard - Chicago, Illinois - Sales Floor | Flickr">
            <a:extLst>
              <a:ext uri="{FF2B5EF4-FFF2-40B4-BE49-F238E27FC236}">
                <a16:creationId xmlns:a16="http://schemas.microsoft.com/office/drawing/2014/main" id="{00506DCC-BECA-4547-BBA9-E274A98A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68784"/>
            <a:ext cx="5029200" cy="300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6DF33D-3924-4740-A6A0-528A5C62488F}"/>
              </a:ext>
            </a:extLst>
          </p:cNvPr>
          <p:cNvSpPr txBox="1">
            <a:spLocks/>
          </p:cNvSpPr>
          <p:nvPr/>
        </p:nvSpPr>
        <p:spPr>
          <a:xfrm>
            <a:off x="457200" y="22449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2. Store Layout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9633685E-61F1-4030-BE64-23CB1362F7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70559" y="383540"/>
            <a:ext cx="7628051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ja-JP" sz="24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2. </a:t>
            </a:r>
            <a:r>
              <a:rPr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Layout: </a:t>
            </a:r>
            <a:r>
              <a:rPr lang="en-US" altLang="ja-JP" sz="2400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ways the store uses floor space to facilitate and promote sales</a:t>
            </a:r>
            <a:br>
              <a:rPr lang="en-US" altLang="ja-JP" sz="2400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br>
              <a:rPr lang="en-US" altLang="ja-JP" sz="24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24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3F58E193-6EB6-470C-A063-FF90FD8EF4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8865" y="1604366"/>
            <a:ext cx="7986269" cy="38475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Four distinct spaces to store layout: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Selling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used for displays, wall and floor, product demonstrations, sales transactions and traffic flow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Storage spaces – 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items in inventory or stockrooms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Personnel space 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– office space, lockers, break rooms, restrooms for employee use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Customer space 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– designed for comfort/convenience of customer.  Includes food/coffee shops ,in-store seating, lounges and children areas.</a:t>
            </a:r>
            <a:endParaRPr lang="en-US" altLang="en-US" sz="20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0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0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0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Content Placeholder 4">
            <a:extLst>
              <a:ext uri="{FF2B5EF4-FFF2-40B4-BE49-F238E27FC236}">
                <a16:creationId xmlns:a16="http://schemas.microsoft.com/office/drawing/2014/main" id="{78C95BE0-834F-4FD6-8526-C145CFC3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5" y="66675"/>
            <a:ext cx="3486150" cy="2614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>
            <a:extLst>
              <a:ext uri="{FF2B5EF4-FFF2-40B4-BE49-F238E27FC236}">
                <a16:creationId xmlns:a16="http://schemas.microsoft.com/office/drawing/2014/main" id="{6791C356-FC8D-4AC5-B2F3-C2F33FC9C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482" r="-833" b="-1482"/>
          <a:stretch>
            <a:fillRect/>
          </a:stretch>
        </p:blipFill>
        <p:spPr bwMode="auto">
          <a:xfrm>
            <a:off x="3894281" y="2679623"/>
            <a:ext cx="36004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Storage area floors - Store and shop retail flooring - Tarkett | Tarkett">
            <a:extLst>
              <a:ext uri="{FF2B5EF4-FFF2-40B4-BE49-F238E27FC236}">
                <a16:creationId xmlns:a16="http://schemas.microsoft.com/office/drawing/2014/main" id="{177ABEF2-D943-4537-9302-606DC599E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/>
          <a:stretch/>
        </p:blipFill>
        <p:spPr bwMode="auto">
          <a:xfrm>
            <a:off x="660649" y="3127298"/>
            <a:ext cx="3062183" cy="16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Retail &amp; Hospitality Specialty Retail Market - Construction Specialties">
            <a:extLst>
              <a:ext uri="{FF2B5EF4-FFF2-40B4-BE49-F238E27FC236}">
                <a16:creationId xmlns:a16="http://schemas.microsoft.com/office/drawing/2014/main" id="{93D57EB4-DB33-4C0E-A445-B44183F1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71" y="66675"/>
            <a:ext cx="3219288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1027A5-4090-4AB8-B8C5-E2F9366EF005}"/>
              </a:ext>
            </a:extLst>
          </p:cNvPr>
          <p:cNvSpPr txBox="1"/>
          <p:nvPr/>
        </p:nvSpPr>
        <p:spPr>
          <a:xfrm>
            <a:off x="7675615" y="232666"/>
            <a:ext cx="1118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you identify the spaces</a:t>
            </a:r>
          </a:p>
          <a:p>
            <a:endParaRPr lang="en-US" dirty="0"/>
          </a:p>
          <a:p>
            <a:r>
              <a:rPr lang="en-US" dirty="0"/>
              <a:t>Upper left:</a:t>
            </a:r>
          </a:p>
          <a:p>
            <a:r>
              <a:rPr lang="en-US" dirty="0"/>
              <a:t>Customer Space</a:t>
            </a:r>
          </a:p>
          <a:p>
            <a:endParaRPr lang="en-US" dirty="0"/>
          </a:p>
          <a:p>
            <a:r>
              <a:rPr lang="en-US" dirty="0"/>
              <a:t>Upper Right:</a:t>
            </a:r>
          </a:p>
          <a:p>
            <a:r>
              <a:rPr lang="en-US" dirty="0"/>
              <a:t>Selling space</a:t>
            </a:r>
          </a:p>
          <a:p>
            <a:endParaRPr lang="en-US" dirty="0"/>
          </a:p>
          <a:p>
            <a:r>
              <a:rPr lang="en-US" dirty="0"/>
              <a:t>Lower Left:</a:t>
            </a:r>
          </a:p>
          <a:p>
            <a:r>
              <a:rPr lang="en-US" dirty="0"/>
              <a:t>Inventory</a:t>
            </a:r>
          </a:p>
          <a:p>
            <a:endParaRPr lang="en-US" dirty="0"/>
          </a:p>
          <a:p>
            <a:r>
              <a:rPr lang="en-US" dirty="0"/>
              <a:t>Lower Right</a:t>
            </a:r>
          </a:p>
          <a:p>
            <a:r>
              <a:rPr lang="en-US" dirty="0"/>
              <a:t>Personnel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>
            <a:extLst>
              <a:ext uri="{FF2B5EF4-FFF2-40B4-BE49-F238E27FC236}">
                <a16:creationId xmlns:a16="http://schemas.microsoft.com/office/drawing/2014/main" id="{C55D56B8-A10A-409E-8AC0-CDFA7D634BB5}"/>
              </a:ext>
            </a:extLst>
          </p:cNvPr>
          <p:cNvSpPr txBox="1">
            <a:spLocks/>
          </p:cNvSpPr>
          <p:nvPr/>
        </p:nvSpPr>
        <p:spPr>
          <a:xfrm>
            <a:off x="802257" y="1048143"/>
            <a:ext cx="7539486" cy="11084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/>
              <a:t>Go to Google Classroom and Complete the Lesson 18-1 Visual Merchandising assignment</a:t>
            </a:r>
          </a:p>
        </p:txBody>
      </p:sp>
    </p:spTree>
    <p:extLst>
      <p:ext uri="{BB962C8B-B14F-4D97-AF65-F5344CB8AC3E}">
        <p14:creationId xmlns:p14="http://schemas.microsoft.com/office/powerpoint/2010/main" val="1770287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5DCAC56-E4D7-4EE4-87F2-C1DCBE2E54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114550" y="800100"/>
            <a:ext cx="485775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Marketing and the Marketing Concept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52FE001-CEFF-47AB-AC69-AA57F1D2D0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14550" y="1485900"/>
            <a:ext cx="5143500" cy="200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en-US" sz="135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Graphic Organizer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35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Use a chart like </a:t>
            </a:r>
            <a:r>
              <a:rPr lang="en-US" altLang="ja-JP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this</a:t>
            </a:r>
            <a:r>
              <a:rPr lang="en-US" altLang="ja-JP" sz="135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one to take notes on the basics of merchandising and display. </a:t>
            </a:r>
            <a:endParaRPr lang="en-US" altLang="en-US" sz="135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76" name="Text Box 9">
            <a:extLst>
              <a:ext uri="{FF2B5EF4-FFF2-40B4-BE49-F238E27FC236}">
                <a16:creationId xmlns:a16="http://schemas.microsoft.com/office/drawing/2014/main" id="{F73F5EED-7640-443F-AA55-AD9BD856A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18.1</a:t>
            </a:r>
          </a:p>
        </p:txBody>
      </p:sp>
      <p:pic>
        <p:nvPicPr>
          <p:cNvPr id="28677" name="Picture 10" descr="CH18S1-p382">
            <a:extLst>
              <a:ext uri="{FF2B5EF4-FFF2-40B4-BE49-F238E27FC236}">
                <a16:creationId xmlns:a16="http://schemas.microsoft.com/office/drawing/2014/main" id="{29786111-5908-47AB-9754-79D44BA9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800350"/>
            <a:ext cx="4514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3E09FC0-A57C-4079-A503-E5AF625013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10428" y="1541929"/>
            <a:ext cx="3649195" cy="20297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What is Visual Marketing</a:t>
            </a: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  </a:t>
            </a: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>
              <a:spcAft>
                <a:spcPct val="40000"/>
              </a:spcAft>
            </a:pPr>
            <a:r>
              <a:rPr lang="en-US" altLang="ja-JP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Definition: 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the use of images, videos, and other pieces of multimedia content to strengthen your brand and communicate with your target audience.</a:t>
            </a:r>
          </a:p>
          <a:p>
            <a:pPr>
              <a:spcAft>
                <a:spcPct val="40000"/>
              </a:spcAft>
            </a:pP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30" name="Picture 6" descr="Visual Marketing: An Appealing Strategy in 2022-23 | WP Swings">
            <a:extLst>
              <a:ext uri="{FF2B5EF4-FFF2-40B4-BE49-F238E27FC236}">
                <a16:creationId xmlns:a16="http://schemas.microsoft.com/office/drawing/2014/main" id="{3884E981-AF4B-3938-BEC0-2FEC67A3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82" y="823258"/>
            <a:ext cx="4413062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3E09FC0-A57C-4079-A503-E5AF625013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64217" y="301064"/>
            <a:ext cx="7145430" cy="20297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What is Visual Merchandising</a:t>
            </a: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- A piece of Visual Marketing  </a:t>
            </a: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>
              <a:spcAft>
                <a:spcPct val="40000"/>
              </a:spcAft>
            </a:pPr>
            <a:r>
              <a:rPr lang="en-US" altLang="ja-JP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Definition:  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Presenting or displaying products in a way that makes them visually appealing or desirable. </a:t>
            </a:r>
            <a:r>
              <a:rPr lang="en-US" altLang="ja-JP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Using artistic 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elements to attract customer’s attention to maximize (INCREASE) sales </a:t>
            </a:r>
          </a:p>
        </p:txBody>
      </p:sp>
      <p:pic>
        <p:nvPicPr>
          <p:cNvPr id="7173" name="Picture 2" descr="Its basically done by successful dummy display with powerful ...">
            <a:extLst>
              <a:ext uri="{FF2B5EF4-FFF2-40B4-BE49-F238E27FC236}">
                <a16:creationId xmlns:a16="http://schemas.microsoft.com/office/drawing/2014/main" id="{BE82F875-61FD-43B5-9E42-C800C0E38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47" y="2223420"/>
            <a:ext cx="4000532" cy="28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23AE36-2380-4F5D-AB6A-138DFDC89593}"/>
              </a:ext>
            </a:extLst>
          </p:cNvPr>
          <p:cNvSpPr txBox="1"/>
          <p:nvPr/>
        </p:nvSpPr>
        <p:spPr>
          <a:xfrm>
            <a:off x="958664" y="2441957"/>
            <a:ext cx="3244850" cy="251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lvl="1" indent="-171450">
              <a:spcAft>
                <a:spcPct val="40000"/>
              </a:spcAft>
              <a:buClr>
                <a:srgbClr val="008000"/>
              </a:buClr>
              <a:buFontTx/>
              <a:buChar char="•"/>
            </a:pPr>
            <a:r>
              <a:rPr lang="en-US" sz="1800" dirty="0"/>
              <a:t>the ART of making retail spaces attractive to customers so that </a:t>
            </a:r>
            <a:br>
              <a:rPr lang="en-US" sz="1800" dirty="0"/>
            </a:br>
            <a:r>
              <a:rPr lang="en-US" sz="1800" dirty="0"/>
              <a:t>they spend money</a:t>
            </a:r>
          </a:p>
          <a:p>
            <a:pPr marL="257175" lvl="1" indent="-171450">
              <a:spcAft>
                <a:spcPct val="40000"/>
              </a:spcAft>
              <a:buClr>
                <a:srgbClr val="008000"/>
              </a:buClr>
              <a:buFontTx/>
              <a:buChar char="•"/>
            </a:pPr>
            <a:r>
              <a:rPr lang="en-US" sz="1800" dirty="0"/>
              <a:t>Examples:  </a:t>
            </a:r>
            <a:r>
              <a:rPr lang="en-US" dirty="0"/>
              <a:t>floor plans, color, decorations, lighting, displays, technology, signage, pictures and other elements to attract customer attention</a:t>
            </a:r>
            <a:r>
              <a:rPr lang="en-US" sz="1800" dirty="0"/>
              <a:t> </a:t>
            </a:r>
            <a:endParaRPr lang="en-US" altLang="ja-JP" sz="1200" dirty="0"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69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3E09FC0-A57C-4079-A503-E5AF625013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64217" y="625569"/>
            <a:ext cx="5600700" cy="1200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Purpose of Visual Marketing</a:t>
            </a: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  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The Goal is to: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AutoNum type="arabicPeriod"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Attract Shoppers to Increase Sales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AutoNum type="arabicPeriod"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Create a brand identity</a:t>
            </a:r>
            <a:endParaRPr lang="en-US" altLang="ja-JP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26" name="Picture 2" descr="Merchandising: 3 Fresh Tips for Creative Window Displays">
            <a:extLst>
              <a:ext uri="{FF2B5EF4-FFF2-40B4-BE49-F238E27FC236}">
                <a16:creationId xmlns:a16="http://schemas.microsoft.com/office/drawing/2014/main" id="{E3A276A1-FE4A-4F15-AF64-C823D109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43" y="2210455"/>
            <a:ext cx="5750774" cy="28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B2E279-1E0A-41B6-8AD3-8ED1F966A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Complete the ED Puzzle Assignment in Google Classroom.  Fill </a:t>
            </a:r>
            <a:r>
              <a:rPr lang="en-US"/>
              <a:t>in your notes for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Elements of Visual Merchandising: </a:t>
            </a:r>
            <a:b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75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E3D2-0F65-1C2A-CCE1-E5A6277F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7" y="274524"/>
            <a:ext cx="8191092" cy="89416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25000"/>
                  </a:schemeClr>
                </a:solidFill>
              </a:rPr>
              <a:t>Check to see if Mrs. Vetter Signed </a:t>
            </a:r>
            <a:br>
              <a:rPr lang="en-US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25000"/>
                  </a:schemeClr>
                </a:solidFill>
              </a:rPr>
              <a:t>your notes before we proceed.</a:t>
            </a:r>
            <a:br>
              <a:rPr lang="en-US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25000"/>
                  </a:schemeClr>
                </a:solidFill>
              </a:rPr>
              <a:t>No points if not signed for note packet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2" descr="Note Check Icon Stock Vector (Royalty Free) 749916451 | Shutterstock">
            <a:extLst>
              <a:ext uri="{FF2B5EF4-FFF2-40B4-BE49-F238E27FC236}">
                <a16:creationId xmlns:a16="http://schemas.microsoft.com/office/drawing/2014/main" id="{2534CFB6-0237-8E6D-EFDE-DBE6D1D01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BFCFF"/>
              </a:clrFrom>
              <a:clrTo>
                <a:srgbClr val="FB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5"/>
          <a:stretch/>
        </p:blipFill>
        <p:spPr bwMode="auto">
          <a:xfrm>
            <a:off x="2873450" y="1305485"/>
            <a:ext cx="3397100" cy="32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72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Visual Merchandising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There are many different types of visual merchandising. Here are some of the most used forms: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Window  Displays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Mannequin display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Floor merchandising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Signage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Graphics</a:t>
            </a:r>
          </a:p>
          <a:p>
            <a:pPr lvl="1"/>
            <a:endParaRPr lang="en-US" sz="1100" dirty="0">
              <a:solidFill>
                <a:schemeClr val="tx1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050" name="Picture 2" descr="Sogo Department Store window display, Jakarta">
            <a:extLst>
              <a:ext uri="{FF2B5EF4-FFF2-40B4-BE49-F238E27FC236}">
                <a16:creationId xmlns:a16="http://schemas.microsoft.com/office/drawing/2014/main" id="{0B5C1601-4E8D-4110-8FFA-48E130D9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11" y="2027842"/>
            <a:ext cx="4154211" cy="31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Social Media Branding Guidelines by Slidesgo">
  <a:themeElements>
    <a:clrScheme name="Simple Light">
      <a:dk1>
        <a:srgbClr val="FAFAFA"/>
      </a:dk1>
      <a:lt1>
        <a:srgbClr val="FF9767"/>
      </a:lt1>
      <a:dk2>
        <a:srgbClr val="FFE180"/>
      </a:dk2>
      <a:lt2>
        <a:srgbClr val="87DBDD"/>
      </a:lt2>
      <a:accent1>
        <a:srgbClr val="FF2C68"/>
      </a:accent1>
      <a:accent2>
        <a:srgbClr val="FAFAFA"/>
      </a:accent2>
      <a:accent3>
        <a:srgbClr val="FF9767"/>
      </a:accent3>
      <a:accent4>
        <a:srgbClr val="FFE180"/>
      </a:accent4>
      <a:accent5>
        <a:srgbClr val="87DBDD"/>
      </a:accent5>
      <a:accent6>
        <a:srgbClr val="FF2C68"/>
      </a:accent6>
      <a:hlink>
        <a:srgbClr val="FAFAF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webextension1.xml><?xml version="1.0" encoding="utf-8"?>
<we:webextension xmlns:we="http://schemas.microsoft.com/office/webextensions/webextension/2010/11" id="{0A5B5935-12A9-42A3-BCB4-077C3797CCF0}">
  <we:reference id="wa104218073" version="2.1.0.0" store="en-US" storeType="OMEX"/>
  <we:alternateReferences>
    <we:reference id="wa104218073" version="2.1.0.0" store="wa104218073" storeType="OMEX"/>
  </we:alternateReferences>
  <we:properties>
    <we:property name="appSlideData" value="{&quot;slideId&quot;:357,&quot;confidenceLevel&quot;:2}"/>
    <we:property name="url" value="&quot;multiple_choice_poll/Gj9PeiRjhMeSMEJj0aqoj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5899</TotalTime>
  <Words>1320</Words>
  <Application>Microsoft Office PowerPoint</Application>
  <PresentationFormat>On-screen Show (16:9)</PresentationFormat>
  <Paragraphs>156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Lexend Exa</vt:lpstr>
      <vt:lpstr>Arial</vt:lpstr>
      <vt:lpstr>Google Sans</vt:lpstr>
      <vt:lpstr>Barlow</vt:lpstr>
      <vt:lpstr>Webdings</vt:lpstr>
      <vt:lpstr>Verdana</vt:lpstr>
      <vt:lpstr>Times New Roman</vt:lpstr>
      <vt:lpstr>Symbol</vt:lpstr>
      <vt:lpstr>Social Media Branding Guidelines by Slidesgo</vt:lpstr>
      <vt:lpstr>Visual Merchandising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the ED Puzzle Assignment in Google Classroom.  Fill in your notes for   5 Elements of Visual Merchandising:  </vt:lpstr>
      <vt:lpstr>Check to see if Mrs. Vetter Signed  your notes before we proceed. No points if not signed for note packet  </vt:lpstr>
      <vt:lpstr>Elements of Visual Merchandising</vt:lpstr>
      <vt:lpstr>Type of Visual Merchandising</vt:lpstr>
      <vt:lpstr>Type of Visual Merchandising</vt:lpstr>
      <vt:lpstr>Type of Visual Merchandising</vt:lpstr>
      <vt:lpstr>PowerPoint Presentation</vt:lpstr>
      <vt:lpstr>PowerPoint Presentation</vt:lpstr>
      <vt:lpstr>Graphics Continued</vt:lpstr>
      <vt:lpstr>PowerPoint Presentation</vt:lpstr>
      <vt:lpstr>PowerPoint Presentation</vt:lpstr>
      <vt:lpstr>PowerPoint Presentation</vt:lpstr>
      <vt:lpstr>PowerPoint Presentation</vt:lpstr>
      <vt:lpstr>Visual Merchandiser </vt:lpstr>
      <vt:lpstr>PowerPoint Presentation</vt:lpstr>
      <vt:lpstr>Spaces to Apply Visual Merchandising</vt:lpstr>
      <vt:lpstr>1. storefront X exterior elements of a business used to attract customers and tell who you are and what you sell  </vt:lpstr>
      <vt:lpstr>PowerPoint Presentation</vt:lpstr>
      <vt:lpstr>PowerPoint Presentation</vt:lpstr>
      <vt:lpstr>Store Interior:  the visual aspects of the inside of your store that make a good selling atmosphere and that are designed around a target customer </vt:lpstr>
      <vt:lpstr>PowerPoint Presentation</vt:lpstr>
      <vt:lpstr>PowerPoint Presentation</vt:lpstr>
      <vt:lpstr>PowerPoint Presentation</vt:lpstr>
      <vt:lpstr>Interior Displays:  creative, innovative, or well-organized ways to showcase your products with stands/display cases  </vt:lpstr>
      <vt:lpstr>PowerPoint Presentation</vt:lpstr>
      <vt:lpstr>Store layout X ways a store uses floor space to facilitate and promote sales and serve customers.  </vt:lpstr>
      <vt:lpstr>2. Store Layout: the ways the store uses floor space to facilitate and promote sales  </vt:lpstr>
      <vt:lpstr>PowerPoint Presentation</vt:lpstr>
      <vt:lpstr>PowerPoint Presentation</vt:lpstr>
      <vt:lpstr>Marketing and the Marketing Concept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Merchandising</dc:title>
  <dc:creator>Cassie Vetter</dc:creator>
  <cp:lastModifiedBy>Cassie Vetter</cp:lastModifiedBy>
  <cp:revision>34</cp:revision>
  <dcterms:modified xsi:type="dcterms:W3CDTF">2023-09-10T15:37:50Z</dcterms:modified>
</cp:coreProperties>
</file>